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Gotham" pitchFamily="2" charset="0"/>
      <p:regular r:id="rId12"/>
    </p:embeddedFont>
    <p:embeddedFont>
      <p:font typeface="Gotham Bold" pitchFamily="2" charset="0"/>
      <p:regular r:id="rId13"/>
      <p:bold r:id="rId14"/>
    </p:embeddedFont>
    <p:embeddedFont>
      <p:font typeface="Times New Roman Condensed" panose="02030506070405020303" pitchFamily="18" charset="77"/>
      <p:regular r:id="rId15"/>
    </p:embeddedFont>
    <p:embeddedFont>
      <p:font typeface="Times New Roman Condensed Bold" panose="02030806070405020303" pitchFamily="18" charset="77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94585" autoAdjust="0"/>
  </p:normalViewPr>
  <p:slideViewPr>
    <p:cSldViewPr>
      <p:cViewPr varScale="1">
        <p:scale>
          <a:sx n="59" d="100"/>
          <a:sy n="59" d="100"/>
        </p:scale>
        <p:origin x="944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svg>
</file>

<file path=ppt/media/image3.png>
</file>

<file path=ppt/media/image4.png>
</file>

<file path=ppt/media/image5.sv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490515" y="-2377820"/>
            <a:ext cx="19285436" cy="15042640"/>
          </a:xfrm>
          <a:custGeom>
            <a:avLst/>
            <a:gdLst/>
            <a:ahLst/>
            <a:cxnLst/>
            <a:rect l="l" t="t" r="r" b="b"/>
            <a:pathLst>
              <a:path w="19285436" h="15042640">
                <a:moveTo>
                  <a:pt x="0" y="0"/>
                </a:moveTo>
                <a:lnTo>
                  <a:pt x="19285437" y="0"/>
                </a:lnTo>
                <a:lnTo>
                  <a:pt x="19285437" y="15042640"/>
                </a:lnTo>
                <a:lnTo>
                  <a:pt x="0" y="150426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6457" y="152222"/>
            <a:ext cx="18141543" cy="10134778"/>
          </a:xfrm>
          <a:custGeom>
            <a:avLst/>
            <a:gdLst/>
            <a:ahLst/>
            <a:cxnLst/>
            <a:rect l="l" t="t" r="r" b="b"/>
            <a:pathLst>
              <a:path w="18141543" h="10134778">
                <a:moveTo>
                  <a:pt x="0" y="0"/>
                </a:moveTo>
                <a:lnTo>
                  <a:pt x="18141543" y="0"/>
                </a:lnTo>
                <a:lnTo>
                  <a:pt x="18141543" y="10134778"/>
                </a:lnTo>
                <a:lnTo>
                  <a:pt x="0" y="101347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6560" b="-269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883057" y="1811750"/>
            <a:ext cx="8260943" cy="4548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522"/>
              </a:lnSpc>
            </a:pPr>
            <a:r>
              <a:rPr lang="en-US" sz="19403" spc="-737">
                <a:solidFill>
                  <a:srgbClr val="0E4714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PET CARE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16407" y="5750422"/>
            <a:ext cx="5814185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 spc="-42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Animal Health and Wellness Application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7450504"/>
            <a:ext cx="4544845" cy="1193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91"/>
              </a:lnSpc>
            </a:pPr>
            <a:r>
              <a:rPr lang="en-US" sz="1993" b="1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Presented by:</a:t>
            </a:r>
          </a:p>
          <a:p>
            <a:pPr algn="l">
              <a:lnSpc>
                <a:spcPts val="2391"/>
              </a:lnSpc>
            </a:pPr>
            <a:r>
              <a:rPr lang="en-US" sz="1993" b="1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Sushma Kunjangada Arun</a:t>
            </a:r>
          </a:p>
          <a:p>
            <a:pPr algn="l">
              <a:lnSpc>
                <a:spcPts val="2391"/>
              </a:lnSpc>
            </a:pPr>
            <a:r>
              <a:rPr lang="en-US" sz="1993" b="1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Ravikumar Gangenapura Suresh</a:t>
            </a:r>
          </a:p>
          <a:p>
            <a:pPr algn="l">
              <a:lnSpc>
                <a:spcPts val="2391"/>
              </a:lnSpc>
            </a:pPr>
            <a:endParaRPr lang="en-US" sz="1993" b="1">
              <a:solidFill>
                <a:srgbClr val="0E4714"/>
              </a:solidFill>
              <a:latin typeface="Gotham Bold"/>
              <a:ea typeface="Gotham Bold"/>
              <a:cs typeface="Gotham Bold"/>
              <a:sym typeface="Gotham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13146" y="4188187"/>
            <a:ext cx="16230600" cy="84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0"/>
              </a:lnSpc>
            </a:pPr>
            <a:r>
              <a:rPr lang="en-US" sz="6885" spc="-172">
                <a:solidFill>
                  <a:srgbClr val="0E4714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        THANK </a:t>
            </a:r>
            <a:r>
              <a:rPr lang="en-US" sz="6885" spc="-172" dirty="0">
                <a:solidFill>
                  <a:srgbClr val="0E4714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47613" y="1028700"/>
            <a:ext cx="14730837" cy="81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37"/>
              </a:lnSpc>
            </a:pPr>
            <a:r>
              <a:rPr lang="en-US" sz="5448" b="1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Operating Instructions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9762" y="2117126"/>
            <a:ext cx="17408476" cy="7304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0596" lvl="1" indent="-370298" algn="just">
              <a:lnSpc>
                <a:spcPts val="4802"/>
              </a:lnSpc>
              <a:spcBef>
                <a:spcPct val="0"/>
              </a:spcBef>
              <a:buAutoNum type="arabicPeriod"/>
            </a:pPr>
            <a:r>
              <a:rPr lang="en-US" sz="3430" spc="-68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Launch the application using NetBeans or run the compiled .jar file.</a:t>
            </a:r>
          </a:p>
          <a:p>
            <a:pPr marL="740596" lvl="1" indent="-370298" algn="just">
              <a:lnSpc>
                <a:spcPts val="4802"/>
              </a:lnSpc>
              <a:spcBef>
                <a:spcPct val="0"/>
              </a:spcBef>
              <a:buAutoNum type="arabicPeriod"/>
            </a:pPr>
            <a:r>
              <a:rPr lang="en-US" sz="3430" spc="-68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Login Screen: Enter username and password based on your role (Admin, Doctor, Receptionist).</a:t>
            </a:r>
          </a:p>
          <a:p>
            <a:pPr marL="740596" lvl="1" indent="-370298" algn="just">
              <a:lnSpc>
                <a:spcPts val="4802"/>
              </a:lnSpc>
              <a:spcBef>
                <a:spcPct val="0"/>
              </a:spcBef>
              <a:buAutoNum type="arabicPeriod"/>
            </a:pPr>
            <a:r>
              <a:rPr lang="en-US" sz="3430" spc="-68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Admin Dashboard:</a:t>
            </a:r>
          </a:p>
          <a:p>
            <a:pPr marL="1481193" lvl="2" indent="-493731" algn="just">
              <a:lnSpc>
                <a:spcPts val="4802"/>
              </a:lnSpc>
              <a:spcBef>
                <a:spcPct val="0"/>
              </a:spcBef>
              <a:buFont typeface="Arial"/>
              <a:buChar char="⚬"/>
            </a:pPr>
            <a:r>
              <a:rPr lang="en-US" sz="3430" spc="-68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Manage Pets, Vets, Billing, Inventory, Receptionists, and Appointments.</a:t>
            </a:r>
          </a:p>
          <a:p>
            <a:pPr marL="740596" lvl="1" indent="-370298" algn="just">
              <a:lnSpc>
                <a:spcPts val="4802"/>
              </a:lnSpc>
              <a:spcBef>
                <a:spcPct val="0"/>
              </a:spcBef>
              <a:buAutoNum type="arabicPeriod"/>
            </a:pPr>
            <a:r>
              <a:rPr lang="en-US" sz="3430" spc="-68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Receptionist Dashboard:</a:t>
            </a:r>
          </a:p>
          <a:p>
            <a:pPr marL="1481193" lvl="2" indent="-493731" algn="just">
              <a:lnSpc>
                <a:spcPts val="4802"/>
              </a:lnSpc>
              <a:spcBef>
                <a:spcPct val="0"/>
              </a:spcBef>
              <a:buFont typeface="Arial"/>
              <a:buChar char="⚬"/>
            </a:pPr>
            <a:r>
              <a:rPr lang="en-US" sz="3430" spc="-68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Register Pets, Book Appointments, and Process Billing.</a:t>
            </a:r>
          </a:p>
          <a:p>
            <a:pPr marL="740596" lvl="1" indent="-370298" algn="just">
              <a:lnSpc>
                <a:spcPts val="4802"/>
              </a:lnSpc>
              <a:spcBef>
                <a:spcPct val="0"/>
              </a:spcBef>
              <a:buAutoNum type="arabicPeriod"/>
            </a:pPr>
            <a:r>
              <a:rPr lang="en-US" sz="3430" spc="-68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Doctor Dashboard:</a:t>
            </a:r>
          </a:p>
          <a:p>
            <a:pPr marL="1481193" lvl="2" indent="-493731" algn="just">
              <a:lnSpc>
                <a:spcPts val="4802"/>
              </a:lnSpc>
              <a:spcBef>
                <a:spcPct val="0"/>
              </a:spcBef>
              <a:buFont typeface="Arial"/>
              <a:buChar char="⚬"/>
            </a:pPr>
            <a:r>
              <a:rPr lang="en-US" sz="3430" spc="-68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View and Manage Appointments and Pet Medical Records.</a:t>
            </a:r>
          </a:p>
          <a:p>
            <a:pPr marL="740596" lvl="1" indent="-370298" algn="just">
              <a:lnSpc>
                <a:spcPts val="4802"/>
              </a:lnSpc>
              <a:spcBef>
                <a:spcPct val="0"/>
              </a:spcBef>
              <a:buAutoNum type="arabicPeriod"/>
            </a:pPr>
            <a:r>
              <a:rPr lang="en-US" sz="3430" spc="-68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All data is stored and retrieved from CSV files.</a:t>
            </a:r>
          </a:p>
          <a:p>
            <a:pPr marL="740596" lvl="1" indent="-370298" algn="just">
              <a:lnSpc>
                <a:spcPts val="4802"/>
              </a:lnSpc>
              <a:spcBef>
                <a:spcPct val="0"/>
              </a:spcBef>
              <a:buAutoNum type="arabicPeriod"/>
            </a:pPr>
            <a:r>
              <a:rPr lang="en-US" sz="3430" spc="-68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Exit safely to ensure all file operations are completed.</a:t>
            </a:r>
          </a:p>
          <a:p>
            <a:pPr algn="just">
              <a:lnSpc>
                <a:spcPts val="4802"/>
              </a:lnSpc>
              <a:spcBef>
                <a:spcPct val="0"/>
              </a:spcBef>
            </a:pPr>
            <a:endParaRPr lang="en-US" sz="3430" spc="-68">
              <a:solidFill>
                <a:srgbClr val="0E4714"/>
              </a:solidFill>
              <a:latin typeface="Gotham"/>
              <a:ea typeface="Gotham"/>
              <a:cs typeface="Gotham"/>
              <a:sym typeface="Gotha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28550447" cy="11313545"/>
          </a:xfrm>
          <a:custGeom>
            <a:avLst/>
            <a:gdLst/>
            <a:ahLst/>
            <a:cxnLst/>
            <a:rect l="l" t="t" r="r" b="b"/>
            <a:pathLst>
              <a:path w="28550447" h="11313545">
                <a:moveTo>
                  <a:pt x="0" y="0"/>
                </a:moveTo>
                <a:lnTo>
                  <a:pt x="28550447" y="0"/>
                </a:lnTo>
                <a:lnTo>
                  <a:pt x="28550447" y="11313545"/>
                </a:lnTo>
                <a:lnTo>
                  <a:pt x="0" y="113135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49969" b="-5925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162050"/>
            <a:ext cx="11062159" cy="2723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69"/>
              </a:lnSpc>
            </a:pPr>
            <a:r>
              <a:rPr lang="en-US" sz="10884" b="1" spc="-272">
                <a:solidFill>
                  <a:srgbClr val="0E4714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TEAM MEMBERS &amp; CONTRIBUTIONS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08019" y="3943102"/>
            <a:ext cx="16871961" cy="4218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5"/>
              </a:lnSpc>
            </a:pPr>
            <a:r>
              <a:rPr lang="en-US" sz="3035" b="1" spc="-45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Sushma Kunjangada Arun:</a:t>
            </a:r>
          </a:p>
          <a:p>
            <a:pPr marL="655275" lvl="1" indent="-327637" algn="l">
              <a:lnSpc>
                <a:spcPts val="5675"/>
              </a:lnSpc>
              <a:buFont typeface="Arial"/>
              <a:buChar char="•"/>
            </a:pPr>
            <a:r>
              <a:rPr lang="en-US" sz="3035" spc="-45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Login Screen, Admin Dashboard, Pets Management, Vets, Billing, Inventory, Receptionists, Appointments.</a:t>
            </a:r>
          </a:p>
          <a:p>
            <a:pPr algn="l">
              <a:lnSpc>
                <a:spcPts val="5675"/>
              </a:lnSpc>
            </a:pPr>
            <a:r>
              <a:rPr lang="en-US" sz="3035" b="1" spc="-45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Ravikumar Gangenapura Suresh:</a:t>
            </a:r>
          </a:p>
          <a:p>
            <a:pPr marL="655275" lvl="1" indent="-327637" algn="l">
              <a:lnSpc>
                <a:spcPts val="5675"/>
              </a:lnSpc>
              <a:buFont typeface="Arial"/>
              <a:buChar char="•"/>
            </a:pPr>
            <a:r>
              <a:rPr lang="en-US" sz="3035" spc="-45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Receptionist Dashboard, Doctor Dashboard, Pet Registration, Appointment Scheduling, Billing Integration.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689" y="2932382"/>
            <a:ext cx="14772024" cy="6170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8650" lvl="1" indent="-354325" algn="l">
              <a:lnSpc>
                <a:spcPts val="4923"/>
              </a:lnSpc>
              <a:buFont typeface="Arial"/>
              <a:buChar char="•"/>
            </a:pPr>
            <a:r>
              <a:rPr lang="en-US" sz="3282" b="1" spc="-49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Encapsulation: </a:t>
            </a:r>
            <a:r>
              <a:rPr lang="en-US" sz="3282" spc="-49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Private attributes with getters/setters (e.g., Pet, Appointment).</a:t>
            </a:r>
          </a:p>
          <a:p>
            <a:pPr marL="708650" lvl="1" indent="-354325" algn="l">
              <a:lnSpc>
                <a:spcPts val="4923"/>
              </a:lnSpc>
              <a:buFont typeface="Arial"/>
              <a:buChar char="•"/>
            </a:pPr>
            <a:r>
              <a:rPr lang="en-US" sz="3282" b="1" spc="-49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Abstraction: </a:t>
            </a:r>
            <a:r>
              <a:rPr lang="en-US" sz="3282" spc="-49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File operations and CSV handling abstracted in utility/helper classes.</a:t>
            </a:r>
          </a:p>
          <a:p>
            <a:pPr marL="708650" lvl="1" indent="-354325" algn="l">
              <a:lnSpc>
                <a:spcPts val="4923"/>
              </a:lnSpc>
              <a:buFont typeface="Arial"/>
              <a:buChar char="•"/>
            </a:pPr>
            <a:r>
              <a:rPr lang="en-US" sz="3282" b="1" spc="-49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Inheritance:</a:t>
            </a:r>
            <a:r>
              <a:rPr lang="en-US" sz="3282" spc="-49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 User class inherited by Admin, Doctor, Receptionist.</a:t>
            </a:r>
          </a:p>
          <a:p>
            <a:pPr marL="708650" lvl="1" indent="-354325" algn="l">
              <a:lnSpc>
                <a:spcPts val="4923"/>
              </a:lnSpc>
              <a:buFont typeface="Arial"/>
              <a:buChar char="•"/>
            </a:pPr>
            <a:r>
              <a:rPr lang="en-US" sz="3282" b="1" spc="-49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Polymorphism:</a:t>
            </a:r>
            <a:r>
              <a:rPr lang="en-US" sz="3282" spc="-49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 </a:t>
            </a:r>
          </a:p>
          <a:p>
            <a:pPr algn="l">
              <a:lnSpc>
                <a:spcPts val="4923"/>
              </a:lnSpc>
            </a:pPr>
            <a:r>
              <a:rPr lang="en-US" sz="3282" spc="-49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           -&gt;Overloaded constructors for different User types.</a:t>
            </a:r>
          </a:p>
          <a:p>
            <a:pPr algn="l">
              <a:lnSpc>
                <a:spcPts val="4923"/>
              </a:lnSpc>
            </a:pPr>
            <a:r>
              <a:rPr lang="en-US" sz="3282" spc="-49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           -&gt;Method overriding where needed (e.g., manageAppointments())</a:t>
            </a:r>
          </a:p>
          <a:p>
            <a:pPr algn="l">
              <a:lnSpc>
                <a:spcPts val="4923"/>
              </a:lnSpc>
            </a:pPr>
            <a:endParaRPr lang="en-US" sz="3282" spc="-49">
              <a:solidFill>
                <a:srgbClr val="0E4714"/>
              </a:solidFill>
              <a:latin typeface="Gotham"/>
              <a:ea typeface="Gotham"/>
              <a:cs typeface="Gotham"/>
              <a:sym typeface="Gotham"/>
            </a:endParaRPr>
          </a:p>
          <a:p>
            <a:pPr algn="l">
              <a:lnSpc>
                <a:spcPts val="4923"/>
              </a:lnSpc>
            </a:pPr>
            <a:endParaRPr lang="en-US" sz="3282" spc="-49">
              <a:solidFill>
                <a:srgbClr val="0E4714"/>
              </a:solidFill>
              <a:latin typeface="Gotham"/>
              <a:ea typeface="Gotham"/>
              <a:cs typeface="Gotham"/>
              <a:sym typeface="Gotham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689" y="1256112"/>
            <a:ext cx="14423006" cy="1522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69"/>
              </a:lnSpc>
            </a:pPr>
            <a:r>
              <a:rPr lang="en-US" sz="10884" b="1" spc="-272">
                <a:solidFill>
                  <a:srgbClr val="0E4714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OOPS CONCEPTS USED</a:t>
            </a:r>
          </a:p>
        </p:txBody>
      </p:sp>
      <p:sp>
        <p:nvSpPr>
          <p:cNvPr id="4" name="Freeform 4"/>
          <p:cNvSpPr/>
          <p:nvPr/>
        </p:nvSpPr>
        <p:spPr>
          <a:xfrm flipH="1">
            <a:off x="11415074" y="-740142"/>
            <a:ext cx="28550447" cy="11313545"/>
          </a:xfrm>
          <a:custGeom>
            <a:avLst/>
            <a:gdLst/>
            <a:ahLst/>
            <a:cxnLst/>
            <a:rect l="l" t="t" r="r" b="b"/>
            <a:pathLst>
              <a:path w="28550447" h="11313545">
                <a:moveTo>
                  <a:pt x="28550447" y="0"/>
                </a:moveTo>
                <a:lnTo>
                  <a:pt x="0" y="0"/>
                </a:lnTo>
                <a:lnTo>
                  <a:pt x="0" y="11313545"/>
                </a:lnTo>
                <a:lnTo>
                  <a:pt x="28550447" y="11313545"/>
                </a:lnTo>
                <a:lnTo>
                  <a:pt x="2855044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49969" b="-59256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906292" y="3036512"/>
            <a:ext cx="6994471" cy="6221788"/>
          </a:xfrm>
          <a:custGeom>
            <a:avLst/>
            <a:gdLst/>
            <a:ahLst/>
            <a:cxnLst/>
            <a:rect l="l" t="t" r="r" b="b"/>
            <a:pathLst>
              <a:path w="6994471" h="6221788">
                <a:moveTo>
                  <a:pt x="0" y="0"/>
                </a:moveTo>
                <a:lnTo>
                  <a:pt x="6994471" y="0"/>
                </a:lnTo>
                <a:lnTo>
                  <a:pt x="6994471" y="6221788"/>
                </a:lnTo>
                <a:lnTo>
                  <a:pt x="0" y="62217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984" b="-198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831907" y="1165185"/>
            <a:ext cx="14624186" cy="1522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69"/>
              </a:lnSpc>
            </a:pPr>
            <a:r>
              <a:rPr lang="en-US" sz="10884" spc="-272">
                <a:solidFill>
                  <a:srgbClr val="0E4714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 ARCHITECTURE DIAGRAM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402709"/>
            <a:ext cx="16230600" cy="978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77"/>
              </a:lnSpc>
            </a:pPr>
            <a:r>
              <a:rPr lang="en-US" sz="6985" spc="-174">
                <a:solidFill>
                  <a:srgbClr val="0E4714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TECHNOLOGY AND DESIGN CONCEPTS USED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475244"/>
            <a:ext cx="15970145" cy="688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1293" lvl="1" indent="-300646" algn="l">
              <a:lnSpc>
                <a:spcPts val="3899"/>
              </a:lnSpc>
              <a:buFont typeface="Arial"/>
              <a:buChar char="•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Technologies:</a:t>
            </a:r>
          </a:p>
          <a:p>
            <a:pPr marL="1202586" lvl="2" indent="-400862" algn="l">
              <a:lnSpc>
                <a:spcPts val="3899"/>
              </a:lnSpc>
              <a:buFont typeface="Arial"/>
              <a:buChar char="⚬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Java SE (Swing for GUI)</a:t>
            </a:r>
          </a:p>
          <a:p>
            <a:pPr marL="1202586" lvl="2" indent="-400862" algn="l">
              <a:lnSpc>
                <a:spcPts val="3899"/>
              </a:lnSpc>
              <a:buFont typeface="Arial"/>
              <a:buChar char="⚬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CSV File I/O</a:t>
            </a:r>
          </a:p>
          <a:p>
            <a:pPr marL="1202586" lvl="2" indent="-400862" algn="l">
              <a:lnSpc>
                <a:spcPts val="3899"/>
              </a:lnSpc>
              <a:buFont typeface="Arial"/>
              <a:buChar char="⚬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NetBeans IDE</a:t>
            </a:r>
          </a:p>
          <a:p>
            <a:pPr marL="1202586" lvl="2" indent="-400862" algn="l">
              <a:lnSpc>
                <a:spcPts val="3899"/>
              </a:lnSpc>
              <a:buFont typeface="Arial"/>
              <a:buChar char="⚬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GitHub for version control</a:t>
            </a:r>
          </a:p>
          <a:p>
            <a:pPr marL="601293" lvl="1" indent="-300646" algn="l">
              <a:lnSpc>
                <a:spcPts val="3899"/>
              </a:lnSpc>
              <a:buFont typeface="Arial"/>
              <a:buChar char="•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Design Concepts:</a:t>
            </a:r>
          </a:p>
          <a:p>
            <a:pPr marL="1202586" lvl="2" indent="-400862" algn="l">
              <a:lnSpc>
                <a:spcPts val="3899"/>
              </a:lnSpc>
              <a:buFont typeface="Arial"/>
              <a:buChar char="⚬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MVC (Model-View-Controller) inspired design for separation of concerns.</a:t>
            </a:r>
          </a:p>
          <a:p>
            <a:pPr marL="1202586" lvl="2" indent="-400862" algn="l">
              <a:lnSpc>
                <a:spcPts val="3899"/>
              </a:lnSpc>
              <a:buFont typeface="Arial"/>
              <a:buChar char="⚬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Modular Panels for different user roles.</a:t>
            </a:r>
          </a:p>
          <a:p>
            <a:pPr marL="601293" lvl="1" indent="-300646" algn="l">
              <a:lnSpc>
                <a:spcPts val="3899"/>
              </a:lnSpc>
              <a:buFont typeface="Arial"/>
              <a:buChar char="•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Applied Learning from CSYE6200:</a:t>
            </a:r>
          </a:p>
          <a:p>
            <a:pPr marL="1202586" lvl="2" indent="-400862" algn="l">
              <a:lnSpc>
                <a:spcPts val="3899"/>
              </a:lnSpc>
              <a:buFont typeface="Arial"/>
              <a:buChar char="⚬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Java OOP Design Patterns.</a:t>
            </a:r>
          </a:p>
          <a:p>
            <a:pPr marL="1202586" lvl="2" indent="-400862" algn="l">
              <a:lnSpc>
                <a:spcPts val="3899"/>
              </a:lnSpc>
              <a:buFont typeface="Arial"/>
              <a:buChar char="⚬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GUI design using Swing.</a:t>
            </a:r>
          </a:p>
          <a:p>
            <a:pPr marL="1202586" lvl="2" indent="-400862" algn="l">
              <a:lnSpc>
                <a:spcPts val="3899"/>
              </a:lnSpc>
              <a:buFont typeface="Arial"/>
              <a:buChar char="⚬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Exception Handling.</a:t>
            </a:r>
          </a:p>
          <a:p>
            <a:pPr marL="1202586" lvl="2" indent="-400862" algn="l">
              <a:lnSpc>
                <a:spcPts val="3899"/>
              </a:lnSpc>
              <a:buFont typeface="Arial"/>
              <a:buChar char="⚬"/>
            </a:pPr>
            <a:r>
              <a:rPr lang="en-US" sz="2785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File I/O operations and data validation.</a:t>
            </a:r>
          </a:p>
          <a:p>
            <a:pPr algn="l">
              <a:lnSpc>
                <a:spcPts val="3899"/>
              </a:lnSpc>
            </a:pPr>
            <a:endParaRPr lang="en-US" sz="2785" spc="-41">
              <a:solidFill>
                <a:srgbClr val="0E4714"/>
              </a:solidFill>
              <a:latin typeface="Gotham"/>
              <a:ea typeface="Gotham"/>
              <a:cs typeface="Gotham"/>
              <a:sym typeface="Gotham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2210852" y="-1063244"/>
            <a:ext cx="8434028" cy="6114306"/>
          </a:xfrm>
          <a:custGeom>
            <a:avLst/>
            <a:gdLst/>
            <a:ahLst/>
            <a:cxnLst/>
            <a:rect l="l" t="t" r="r" b="b"/>
            <a:pathLst>
              <a:path w="8434028" h="6114306">
                <a:moveTo>
                  <a:pt x="0" y="0"/>
                </a:moveTo>
                <a:lnTo>
                  <a:pt x="8434028" y="0"/>
                </a:lnTo>
                <a:lnTo>
                  <a:pt x="8434028" y="6114305"/>
                </a:lnTo>
                <a:lnTo>
                  <a:pt x="0" y="6114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93483" r="-128662" b="-52540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402709"/>
            <a:ext cx="16230600" cy="955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0"/>
              </a:lnSpc>
            </a:pPr>
            <a:r>
              <a:rPr lang="en-US" sz="6885" spc="-172">
                <a:solidFill>
                  <a:srgbClr val="0E4714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TECHNOLOGY AND DESIGN CONCEPTS USED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671445"/>
            <a:ext cx="15861616" cy="4948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1" spc="-41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Independent Research: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CSV handling best practices in Java.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UI/UX principles for desktop applications.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Role-based access management in GUI applications.</a:t>
            </a:r>
          </a:p>
          <a:p>
            <a:pPr algn="l">
              <a:lnSpc>
                <a:spcPts val="3919"/>
              </a:lnSpc>
            </a:pPr>
            <a:endParaRPr lang="en-US" sz="2799" spc="-41">
              <a:solidFill>
                <a:srgbClr val="0E4714"/>
              </a:solidFill>
              <a:latin typeface="Gotham"/>
              <a:ea typeface="Gotham"/>
              <a:cs typeface="Gotham"/>
              <a:sym typeface="Gotham"/>
            </a:endParaRPr>
          </a:p>
          <a:p>
            <a:pPr algn="l">
              <a:lnSpc>
                <a:spcPts val="3919"/>
              </a:lnSpc>
            </a:pPr>
            <a:r>
              <a:rPr lang="en-US" sz="2799" b="1" spc="-41">
                <a:solidFill>
                  <a:srgbClr val="0E4714"/>
                </a:solidFill>
                <a:latin typeface="Gotham Bold"/>
                <a:ea typeface="Gotham Bold"/>
                <a:cs typeface="Gotham Bold"/>
                <a:sym typeface="Gotham Bold"/>
              </a:rPr>
              <a:t>Third-Party Libraries or Packages Used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spc="-41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None used. All functionality (GUI, file handling, etc.) implemented using Java Standard Library.</a:t>
            </a:r>
          </a:p>
          <a:p>
            <a:pPr algn="l">
              <a:lnSpc>
                <a:spcPts val="3919"/>
              </a:lnSpc>
            </a:pPr>
            <a:endParaRPr lang="en-US" sz="2799" spc="-41">
              <a:solidFill>
                <a:srgbClr val="0E4714"/>
              </a:solidFill>
              <a:latin typeface="Gotham"/>
              <a:ea typeface="Gotham"/>
              <a:cs typeface="Gotham"/>
              <a:sym typeface="Gotham"/>
            </a:endParaRPr>
          </a:p>
          <a:p>
            <a:pPr algn="l">
              <a:lnSpc>
                <a:spcPts val="3919"/>
              </a:lnSpc>
            </a:pPr>
            <a:endParaRPr lang="en-US" sz="2799" spc="-41">
              <a:solidFill>
                <a:srgbClr val="0E4714"/>
              </a:solidFill>
              <a:latin typeface="Gotham"/>
              <a:ea typeface="Gotham"/>
              <a:cs typeface="Gotham"/>
              <a:sym typeface="Gotha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402709"/>
            <a:ext cx="16230600" cy="955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0"/>
              </a:lnSpc>
            </a:pPr>
            <a:r>
              <a:rPr lang="en-US" sz="6885" spc="-172">
                <a:solidFill>
                  <a:srgbClr val="0E4714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FUTURE ENHANCEMENTS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06292" y="3073109"/>
            <a:ext cx="15126444" cy="286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7602" lvl="1" indent="-343801" algn="l">
              <a:lnSpc>
                <a:spcPts val="3821"/>
              </a:lnSpc>
              <a:buFont typeface="Arial"/>
              <a:buChar char="•"/>
            </a:pPr>
            <a:r>
              <a:rPr lang="en-US" sz="3184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Transition from CSV to SQLite for better data integrity and scalability.</a:t>
            </a:r>
          </a:p>
          <a:p>
            <a:pPr marL="687602" lvl="1" indent="-343801" algn="l">
              <a:lnSpc>
                <a:spcPts val="3821"/>
              </a:lnSpc>
              <a:buFont typeface="Arial"/>
              <a:buChar char="•"/>
            </a:pPr>
            <a:r>
              <a:rPr lang="en-US" sz="3184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Add Reports/Analytics for appointments, revenue, and inventory trends.</a:t>
            </a:r>
          </a:p>
          <a:p>
            <a:pPr marL="687602" lvl="1" indent="-343801" algn="l">
              <a:lnSpc>
                <a:spcPts val="3821"/>
              </a:lnSpc>
              <a:buFont typeface="Arial"/>
              <a:buChar char="•"/>
            </a:pPr>
            <a:r>
              <a:rPr lang="en-US" sz="3184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Implement Search and Filter functionality in tables.</a:t>
            </a:r>
          </a:p>
          <a:p>
            <a:pPr marL="687602" lvl="1" indent="-343801" algn="l">
              <a:lnSpc>
                <a:spcPts val="3821"/>
              </a:lnSpc>
              <a:buFont typeface="Arial"/>
              <a:buChar char="•"/>
            </a:pPr>
            <a:r>
              <a:rPr lang="en-US" sz="3184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Add Email Notifications for appointment reminders.</a:t>
            </a:r>
          </a:p>
          <a:p>
            <a:pPr marL="687602" lvl="1" indent="-343801" algn="l">
              <a:lnSpc>
                <a:spcPts val="3821"/>
              </a:lnSpc>
              <a:buFont typeface="Arial"/>
              <a:buChar char="•"/>
            </a:pPr>
            <a:r>
              <a:rPr lang="en-US" sz="3184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Improve UI/UX using a more modern JavaFX or Web-based interface.</a:t>
            </a:r>
          </a:p>
          <a:p>
            <a:pPr marL="687602" lvl="1" indent="-343801" algn="l">
              <a:lnSpc>
                <a:spcPts val="3821"/>
              </a:lnSpc>
              <a:buFont typeface="Arial"/>
              <a:buChar char="•"/>
            </a:pPr>
            <a:r>
              <a:rPr lang="en-US" sz="3184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Introduce User Preferences and settings (themes, currency, etc.).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A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402709"/>
            <a:ext cx="16230600" cy="955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0"/>
              </a:lnSpc>
            </a:pPr>
            <a:r>
              <a:rPr lang="en-US" sz="6885" spc="-172">
                <a:solidFill>
                  <a:srgbClr val="0E4714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LESSONS LEARNED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13089" y="2647653"/>
            <a:ext cx="17259300" cy="3600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5052" lvl="1" indent="-367526" algn="l">
              <a:lnSpc>
                <a:spcPts val="4085"/>
              </a:lnSpc>
              <a:buFont typeface="Arial"/>
              <a:buChar char="•"/>
            </a:pPr>
            <a:r>
              <a:rPr lang="en-US" sz="3404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Importance of planning a clear class structure for scalability.</a:t>
            </a:r>
          </a:p>
          <a:p>
            <a:pPr marL="735052" lvl="1" indent="-367526" algn="l">
              <a:lnSpc>
                <a:spcPts val="4085"/>
              </a:lnSpc>
              <a:buFont typeface="Arial"/>
              <a:buChar char="•"/>
            </a:pPr>
            <a:r>
              <a:rPr lang="en-US" sz="3404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Efficient data handling and validation prevent runtime errors.</a:t>
            </a:r>
          </a:p>
          <a:p>
            <a:pPr marL="735052" lvl="1" indent="-367526" algn="l">
              <a:lnSpc>
                <a:spcPts val="4085"/>
              </a:lnSpc>
              <a:buFont typeface="Arial"/>
              <a:buChar char="•"/>
            </a:pPr>
            <a:r>
              <a:rPr lang="en-US" sz="3404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Experience with role-based UI management enhanced understanding of access control.</a:t>
            </a:r>
          </a:p>
          <a:p>
            <a:pPr marL="735052" lvl="1" indent="-367526" algn="l">
              <a:lnSpc>
                <a:spcPts val="4085"/>
              </a:lnSpc>
              <a:buFont typeface="Arial"/>
              <a:buChar char="•"/>
            </a:pPr>
            <a:r>
              <a:rPr lang="en-US" sz="3404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Real-world challenges of UI design and user flow consistency.</a:t>
            </a:r>
          </a:p>
          <a:p>
            <a:pPr marL="735052" lvl="1" indent="-367526" algn="l">
              <a:lnSpc>
                <a:spcPts val="4085"/>
              </a:lnSpc>
              <a:buFont typeface="Arial"/>
              <a:buChar char="•"/>
            </a:pPr>
            <a:r>
              <a:rPr lang="en-US" sz="3404">
                <a:solidFill>
                  <a:srgbClr val="0E4714"/>
                </a:solidFill>
                <a:latin typeface="Gotham"/>
                <a:ea typeface="Gotham"/>
                <a:cs typeface="Gotham"/>
                <a:sym typeface="Gotham"/>
              </a:rPr>
              <a:t>Improved team collaboration using GitHub for version control and task management.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481</Words>
  <Application>Microsoft Macintosh PowerPoint</Application>
  <PresentationFormat>Custom</PresentationFormat>
  <Paragraphs>65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Gotham Bold</vt:lpstr>
      <vt:lpstr>Times New Roman Condensed Bold</vt:lpstr>
      <vt:lpstr>Times New Roman Condensed</vt:lpstr>
      <vt:lpstr>Arial</vt:lpstr>
      <vt:lpstr>Gotham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Care</dc:title>
  <cp:lastModifiedBy>Ravikumar G S</cp:lastModifiedBy>
  <cp:revision>2</cp:revision>
  <dcterms:created xsi:type="dcterms:W3CDTF">2006-08-16T00:00:00Z</dcterms:created>
  <dcterms:modified xsi:type="dcterms:W3CDTF">2025-04-26T01:33:07Z</dcterms:modified>
  <dc:identifier>DAGll2EIx-Y</dc:identifier>
</cp:coreProperties>
</file>

<file path=docProps/thumbnail.jpeg>
</file>